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1295-C2E1-4873-B65B-21FC0C2338FE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3DD9-E36C-45F8-B6CC-B3ED2CBA339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quebec.gouv.qc.ca/en/ShowDoc/cr/C-26,%20r.%2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dirty="0"/>
              <a:t>How do we measure effective regulation?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6400800" cy="3672408"/>
          </a:xfrm>
        </p:spPr>
        <p:txBody>
          <a:bodyPr>
            <a:normAutofit/>
          </a:bodyPr>
          <a:lstStyle/>
          <a:p>
            <a:r>
              <a:rPr lang="fr-CA" dirty="0"/>
              <a:t>Dr. Philippe Larivière, </a:t>
            </a:r>
            <a:r>
              <a:rPr lang="fr-CA" dirty="0" err="1"/>
              <a:t>chiropractor</a:t>
            </a:r>
            <a:r>
              <a:rPr lang="fr-CA" dirty="0"/>
              <a:t>, D.C.</a:t>
            </a:r>
          </a:p>
          <a:p>
            <a:r>
              <a:rPr lang="fr-CA" sz="1900" dirty="0" err="1"/>
              <a:t>President</a:t>
            </a:r>
            <a:r>
              <a:rPr lang="fr-CA" sz="1900" dirty="0"/>
              <a:t>/Président</a:t>
            </a:r>
          </a:p>
          <a:p>
            <a:r>
              <a:rPr lang="fr-CA" sz="1900" dirty="0" err="1"/>
              <a:t>Federation</a:t>
            </a:r>
            <a:r>
              <a:rPr lang="fr-CA" sz="1900" dirty="0"/>
              <a:t> of Canadian </a:t>
            </a:r>
            <a:r>
              <a:rPr lang="fr-CA" sz="1900" dirty="0" err="1"/>
              <a:t>Chiropractic</a:t>
            </a:r>
            <a:endParaRPr lang="fr-CA" sz="1900" dirty="0"/>
          </a:p>
          <a:p>
            <a:r>
              <a:rPr lang="fr-CA" sz="1900" dirty="0"/>
              <a:t>Fédération chiropratique canadienne</a:t>
            </a:r>
          </a:p>
          <a:p>
            <a:endParaRPr lang="fr-CA" sz="1900" dirty="0"/>
          </a:p>
          <a:p>
            <a:r>
              <a:rPr lang="fr-CA" sz="1900" dirty="0" err="1"/>
              <a:t>Vice-president</a:t>
            </a:r>
            <a:endParaRPr lang="fr-CA" sz="1900" dirty="0"/>
          </a:p>
          <a:p>
            <a:r>
              <a:rPr lang="fr-CA" sz="1900" dirty="0"/>
              <a:t>Ordre des chiropraticiens du Québec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558924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dirty="0"/>
              <a:t>  International </a:t>
            </a:r>
            <a:r>
              <a:rPr lang="fr-CA" dirty="0" err="1"/>
              <a:t>Chiropractic</a:t>
            </a:r>
            <a:r>
              <a:rPr lang="fr-CA" dirty="0"/>
              <a:t> </a:t>
            </a:r>
            <a:r>
              <a:rPr lang="fr-CA" dirty="0" err="1"/>
              <a:t>Regulatory</a:t>
            </a:r>
            <a:r>
              <a:rPr lang="fr-CA" dirty="0"/>
              <a:t> Society</a:t>
            </a:r>
          </a:p>
          <a:p>
            <a:pPr algn="just"/>
            <a:r>
              <a:rPr lang="fr-CA" dirty="0"/>
              <a:t>                               Online Forum</a:t>
            </a:r>
          </a:p>
          <a:p>
            <a:pPr algn="just"/>
            <a:r>
              <a:rPr lang="fr-CA" dirty="0"/>
              <a:t>                        </a:t>
            </a:r>
            <a:r>
              <a:rPr lang="fr-CA" dirty="0" err="1"/>
              <a:t>November</a:t>
            </a:r>
            <a:r>
              <a:rPr lang="fr-CA" dirty="0"/>
              <a:t> 19th 2021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fr-CA" dirty="0"/>
              <a:t>I </a:t>
            </a:r>
            <a:r>
              <a:rPr lang="fr-CA" dirty="0" err="1"/>
              <a:t>already</a:t>
            </a:r>
            <a:r>
              <a:rPr lang="fr-CA" dirty="0"/>
              <a:t> </a:t>
            </a:r>
            <a:r>
              <a:rPr lang="fr-CA" dirty="0" err="1"/>
              <a:t>told</a:t>
            </a:r>
            <a:r>
              <a:rPr lang="fr-CA" dirty="0"/>
              <a:t> </a:t>
            </a:r>
            <a:r>
              <a:rPr lang="fr-CA" dirty="0" err="1"/>
              <a:t>you</a:t>
            </a:r>
            <a:r>
              <a:rPr lang="fr-CA" dirty="0"/>
              <a:t> to go back to </a:t>
            </a:r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1!</a:t>
            </a:r>
            <a:br>
              <a:rPr lang="fr-CA" dirty="0"/>
            </a:br>
            <a:br>
              <a:rPr lang="fr-CA" dirty="0"/>
            </a:br>
            <a:r>
              <a:rPr lang="fr-CA" dirty="0"/>
              <a:t>MONITOR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Make</a:t>
            </a:r>
            <a:r>
              <a:rPr lang="fr-CA" dirty="0"/>
              <a:t> the abstract </a:t>
            </a:r>
            <a:r>
              <a:rPr lang="fr-CA" dirty="0" err="1"/>
              <a:t>concrete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Survey </a:t>
            </a:r>
            <a:r>
              <a:rPr lang="fr-CA" dirty="0" err="1"/>
              <a:t>stakeholders</a:t>
            </a:r>
            <a:r>
              <a:rPr lang="fr-CA" dirty="0"/>
              <a:t> and the population</a:t>
            </a:r>
          </a:p>
          <a:p>
            <a:pPr lvl="1"/>
            <a:r>
              <a:rPr lang="fr-CA" dirty="0"/>
              <a:t>Trust in the profession</a:t>
            </a:r>
          </a:p>
          <a:p>
            <a:pPr lvl="1"/>
            <a:r>
              <a:rPr lang="fr-CA" dirty="0"/>
              <a:t>Trust in the </a:t>
            </a:r>
            <a:r>
              <a:rPr lang="fr-CA" dirty="0" err="1"/>
              <a:t>regulator</a:t>
            </a:r>
            <a:endParaRPr lang="fr-CA" dirty="0"/>
          </a:p>
          <a:p>
            <a:pPr lvl="1"/>
            <a:r>
              <a:rPr lang="fr-CA" dirty="0" err="1"/>
              <a:t>Knowledge</a:t>
            </a:r>
            <a:r>
              <a:rPr lang="fr-CA" dirty="0"/>
              <a:t> of the </a:t>
            </a:r>
            <a:r>
              <a:rPr lang="fr-CA" dirty="0" err="1"/>
              <a:t>work</a:t>
            </a:r>
            <a:r>
              <a:rPr lang="fr-CA" dirty="0"/>
              <a:t> </a:t>
            </a:r>
            <a:r>
              <a:rPr lang="fr-CA" dirty="0" err="1"/>
              <a:t>done</a:t>
            </a:r>
            <a:endParaRPr lang="fr-CA" dirty="0"/>
          </a:p>
          <a:p>
            <a:pPr lvl="1"/>
            <a:r>
              <a:rPr lang="fr-CA" dirty="0" err="1"/>
              <a:t>What</a:t>
            </a:r>
            <a:r>
              <a:rPr lang="fr-CA" dirty="0"/>
              <a:t>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think</a:t>
            </a:r>
            <a:r>
              <a:rPr lang="fr-CA" dirty="0"/>
              <a:t> </a:t>
            </a:r>
            <a:r>
              <a:rPr lang="fr-CA" dirty="0" err="1"/>
              <a:t>needs</a:t>
            </a:r>
            <a:r>
              <a:rPr lang="fr-CA" dirty="0"/>
              <a:t> to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done</a:t>
            </a:r>
            <a:endParaRPr lang="fr-CA" dirty="0"/>
          </a:p>
          <a:p>
            <a:r>
              <a:rPr lang="fr-CA" dirty="0"/>
              <a:t>Social </a:t>
            </a:r>
            <a:r>
              <a:rPr lang="fr-CA" dirty="0" err="1"/>
              <a:t>concerns</a:t>
            </a:r>
            <a:endParaRPr lang="fr-CA" dirty="0"/>
          </a:p>
          <a:p>
            <a:pPr lvl="1"/>
            <a:r>
              <a:rPr lang="fr-CA" dirty="0"/>
              <a:t>Training of </a:t>
            </a:r>
            <a:r>
              <a:rPr lang="fr-CA" dirty="0" err="1"/>
              <a:t>registrants</a:t>
            </a:r>
            <a:r>
              <a:rPr lang="fr-CA" dirty="0"/>
              <a:t> and </a:t>
            </a:r>
            <a:r>
              <a:rPr lang="fr-CA" dirty="0" err="1"/>
              <a:t>measure</a:t>
            </a:r>
            <a:r>
              <a:rPr lang="fr-CA" dirty="0"/>
              <a:t> </a:t>
            </a:r>
            <a:r>
              <a:rPr lang="fr-CA" dirty="0" err="1"/>
              <a:t>beliefs</a:t>
            </a:r>
            <a:r>
              <a:rPr lang="fr-CA" dirty="0"/>
              <a:t> and </a:t>
            </a:r>
            <a:r>
              <a:rPr lang="fr-CA" dirty="0" err="1"/>
              <a:t>behavior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Financial </a:t>
            </a:r>
            <a:r>
              <a:rPr lang="fr-CA" dirty="0" err="1"/>
              <a:t>accountability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Accountable</a:t>
            </a:r>
            <a:r>
              <a:rPr lang="fr-CA" dirty="0"/>
              <a:t> to </a:t>
            </a:r>
            <a:r>
              <a:rPr lang="fr-CA" dirty="0" err="1"/>
              <a:t>who</a:t>
            </a:r>
            <a:r>
              <a:rPr lang="fr-CA" dirty="0"/>
              <a:t>?</a:t>
            </a:r>
          </a:p>
          <a:p>
            <a:pPr lvl="1"/>
            <a:r>
              <a:rPr lang="fr-CA" dirty="0"/>
              <a:t>To the </a:t>
            </a:r>
            <a:r>
              <a:rPr lang="fr-CA" dirty="0" err="1"/>
              <a:t>ones</a:t>
            </a:r>
            <a:r>
              <a:rPr lang="fr-CA" dirty="0"/>
              <a:t> </a:t>
            </a:r>
            <a:r>
              <a:rPr lang="fr-CA" dirty="0" err="1"/>
              <a:t>who</a:t>
            </a:r>
            <a:r>
              <a:rPr lang="fr-CA" dirty="0"/>
              <a:t> </a:t>
            </a:r>
            <a:r>
              <a:rPr lang="fr-CA" dirty="0" err="1"/>
              <a:t>fund</a:t>
            </a:r>
            <a:r>
              <a:rPr lang="fr-CA" dirty="0"/>
              <a:t> the </a:t>
            </a:r>
            <a:r>
              <a:rPr lang="fr-CA" dirty="0" err="1"/>
              <a:t>organization</a:t>
            </a:r>
            <a:endParaRPr lang="fr-CA" dirty="0"/>
          </a:p>
          <a:p>
            <a:r>
              <a:rPr lang="fr-CA" dirty="0" err="1"/>
              <a:t>Comparison</a:t>
            </a:r>
            <a:r>
              <a:rPr lang="fr-CA" dirty="0"/>
              <a:t> to </a:t>
            </a:r>
            <a:r>
              <a:rPr lang="fr-CA" dirty="0" err="1"/>
              <a:t>similar</a:t>
            </a:r>
            <a:r>
              <a:rPr lang="fr-CA" dirty="0"/>
              <a:t> </a:t>
            </a:r>
            <a:r>
              <a:rPr lang="fr-CA" dirty="0" err="1"/>
              <a:t>organizations</a:t>
            </a:r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Final </a:t>
            </a:r>
            <a:r>
              <a:rPr lang="fr-CA" dirty="0" err="1"/>
              <a:t>remarks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owe</a:t>
            </a:r>
            <a:r>
              <a:rPr lang="fr-CA" dirty="0"/>
              <a:t> effective </a:t>
            </a:r>
            <a:r>
              <a:rPr lang="fr-CA" dirty="0" err="1"/>
              <a:t>regulation</a:t>
            </a:r>
            <a:r>
              <a:rPr lang="fr-CA" dirty="0"/>
              <a:t> to:</a:t>
            </a:r>
          </a:p>
          <a:p>
            <a:pPr lvl="1"/>
            <a:r>
              <a:rPr lang="fr-CA" dirty="0"/>
              <a:t>The </a:t>
            </a:r>
            <a:r>
              <a:rPr lang="fr-CA" dirty="0" err="1"/>
              <a:t>government</a:t>
            </a:r>
            <a:endParaRPr lang="fr-CA" dirty="0"/>
          </a:p>
          <a:p>
            <a:pPr lvl="1"/>
            <a:r>
              <a:rPr lang="fr-CA" dirty="0"/>
              <a:t>Our </a:t>
            </a:r>
            <a:r>
              <a:rPr lang="fr-CA" dirty="0" err="1"/>
              <a:t>registrants</a:t>
            </a:r>
            <a:endParaRPr lang="fr-CA" dirty="0"/>
          </a:p>
          <a:p>
            <a:pPr lvl="1"/>
            <a:r>
              <a:rPr lang="fr-CA" dirty="0" err="1"/>
              <a:t>Other</a:t>
            </a:r>
            <a:r>
              <a:rPr lang="fr-CA" dirty="0"/>
              <a:t> </a:t>
            </a:r>
            <a:r>
              <a:rPr lang="fr-CA" dirty="0" err="1"/>
              <a:t>regulators</a:t>
            </a:r>
            <a:endParaRPr lang="fr-CA" dirty="0"/>
          </a:p>
          <a:p>
            <a:pPr lvl="1"/>
            <a:r>
              <a:rPr lang="fr-CA" dirty="0"/>
              <a:t>The public</a:t>
            </a:r>
          </a:p>
          <a:p>
            <a:pPr lvl="1"/>
            <a:r>
              <a:rPr lang="fr-CA"/>
              <a:t>The profession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Roles</a:t>
            </a:r>
            <a:r>
              <a:rPr lang="fr-CA" dirty="0"/>
              <a:t> of a </a:t>
            </a:r>
            <a:r>
              <a:rPr lang="fr-CA" dirty="0" err="1"/>
              <a:t>regulator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/>
          <a:lstStyle/>
          <a:p>
            <a:r>
              <a:rPr lang="fr-CA" dirty="0"/>
              <a:t>Registration</a:t>
            </a:r>
          </a:p>
          <a:p>
            <a:pPr lvl="1"/>
            <a:r>
              <a:rPr lang="fr-CA" dirty="0"/>
              <a:t>Entry-to-practice </a:t>
            </a:r>
            <a:r>
              <a:rPr lang="fr-CA" dirty="0" err="1"/>
              <a:t>examination</a:t>
            </a:r>
            <a:endParaRPr lang="fr-CA" dirty="0"/>
          </a:p>
          <a:p>
            <a:pPr lvl="1"/>
            <a:r>
              <a:rPr lang="fr-CA" dirty="0" err="1"/>
              <a:t>Accreditation</a:t>
            </a:r>
            <a:endParaRPr lang="fr-CA" dirty="0"/>
          </a:p>
          <a:p>
            <a:pPr lvl="1"/>
            <a:r>
              <a:rPr lang="fr-CA" dirty="0"/>
              <a:t>Recognition of an </a:t>
            </a:r>
            <a:r>
              <a:rPr lang="fr-CA" dirty="0" err="1"/>
              <a:t>unaccredited</a:t>
            </a:r>
            <a:r>
              <a:rPr lang="fr-CA" dirty="0"/>
              <a:t> program</a:t>
            </a:r>
          </a:p>
          <a:p>
            <a:r>
              <a:rPr lang="fr-CA" dirty="0"/>
              <a:t>Peer </a:t>
            </a:r>
            <a:r>
              <a:rPr lang="fr-CA" dirty="0" err="1"/>
              <a:t>assessment</a:t>
            </a:r>
            <a:r>
              <a:rPr lang="fr-CA" dirty="0"/>
              <a:t>/inspection</a:t>
            </a:r>
          </a:p>
          <a:p>
            <a:r>
              <a:rPr lang="fr-CA" dirty="0" err="1"/>
              <a:t>Continuing</a:t>
            </a:r>
            <a:r>
              <a:rPr lang="fr-CA" dirty="0"/>
              <a:t> </a:t>
            </a:r>
            <a:r>
              <a:rPr lang="fr-CA" dirty="0" err="1"/>
              <a:t>education</a:t>
            </a:r>
            <a:endParaRPr lang="fr-CA" dirty="0"/>
          </a:p>
          <a:p>
            <a:r>
              <a:rPr lang="fr-CA" dirty="0"/>
              <a:t>Discipline</a:t>
            </a:r>
          </a:p>
          <a:p>
            <a:r>
              <a:rPr lang="fr-CA" dirty="0" err="1"/>
              <a:t>Illegal</a:t>
            </a:r>
            <a:r>
              <a:rPr lang="fr-CA" dirty="0"/>
              <a:t> practice</a:t>
            </a:r>
          </a:p>
          <a:p>
            <a:r>
              <a:rPr lang="fr-CA" dirty="0"/>
              <a:t>Public influence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Rules</a:t>
            </a:r>
            <a:r>
              <a:rPr lang="fr-CA" dirty="0"/>
              <a:t> </a:t>
            </a:r>
            <a:r>
              <a:rPr lang="fr-CA" dirty="0" err="1"/>
              <a:t>determined</a:t>
            </a:r>
            <a:r>
              <a:rPr lang="fr-CA" dirty="0"/>
              <a:t> by </a:t>
            </a:r>
            <a:r>
              <a:rPr lang="fr-CA" dirty="0" err="1"/>
              <a:t>government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Québec</a:t>
            </a:r>
          </a:p>
          <a:p>
            <a:pPr lvl="1"/>
            <a:r>
              <a:rPr lang="fr-CA" dirty="0" err="1"/>
              <a:t>Regulation</a:t>
            </a:r>
            <a:r>
              <a:rPr lang="fr-CA" dirty="0"/>
              <a:t> </a:t>
            </a:r>
            <a:r>
              <a:rPr lang="fr-CA" dirty="0" err="1"/>
              <a:t>respecting</a:t>
            </a:r>
            <a:r>
              <a:rPr lang="fr-CA" dirty="0"/>
              <a:t> the </a:t>
            </a:r>
            <a:r>
              <a:rPr lang="fr-CA" dirty="0" err="1"/>
              <a:t>annual</a:t>
            </a:r>
            <a:r>
              <a:rPr lang="fr-CA" dirty="0"/>
              <a:t> reports of </a:t>
            </a:r>
            <a:r>
              <a:rPr lang="fr-CA" dirty="0" err="1"/>
              <a:t>professional</a:t>
            </a:r>
            <a:r>
              <a:rPr lang="fr-CA" dirty="0"/>
              <a:t> </a:t>
            </a:r>
            <a:r>
              <a:rPr lang="fr-CA" dirty="0" err="1"/>
              <a:t>orders</a:t>
            </a:r>
            <a:endParaRPr lang="fr-CA" dirty="0"/>
          </a:p>
          <a:p>
            <a:pPr lvl="1">
              <a:buNone/>
            </a:pPr>
            <a:r>
              <a:rPr lang="fr-CA" dirty="0"/>
              <a:t>	</a:t>
            </a:r>
            <a:r>
              <a:rPr lang="fr-CA" dirty="0">
                <a:hlinkClick r:id="rId2"/>
              </a:rPr>
              <a:t>http://legisquebec.gouv.qc.ca/en/ShowDoc/cr/C-26,%20r.%208</a:t>
            </a:r>
            <a:endParaRPr lang="fr-CA" dirty="0"/>
          </a:p>
          <a:p>
            <a:pPr lvl="1"/>
            <a:r>
              <a:rPr lang="fr-CA" dirty="0" err="1"/>
              <a:t>Example</a:t>
            </a:r>
            <a:r>
              <a:rPr lang="fr-CA" dirty="0"/>
              <a:t> of an </a:t>
            </a:r>
            <a:r>
              <a:rPr lang="fr-CA" dirty="0" err="1"/>
              <a:t>annual</a:t>
            </a:r>
            <a:r>
              <a:rPr lang="fr-CA" dirty="0"/>
              <a:t> report</a:t>
            </a:r>
            <a:endParaRPr lang="fr-FR" dirty="0"/>
          </a:p>
          <a:p>
            <a:pPr lvl="1">
              <a:buNone/>
            </a:pPr>
            <a:r>
              <a:rPr lang="fr-FR" dirty="0"/>
              <a:t>	https://www.ordredeschiropraticiens.ca/app/uploads/2021/11/OCQ_RapportAnnuel_2020_VF.pdf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fr-CA" dirty="0"/>
              <a:t>3 </a:t>
            </a:r>
            <a:r>
              <a:rPr lang="fr-CA" dirty="0" err="1"/>
              <a:t>rules</a:t>
            </a:r>
            <a:r>
              <a:rPr lang="fr-CA" dirty="0"/>
              <a:t> for </a:t>
            </a:r>
            <a:r>
              <a:rPr lang="fr-CA" dirty="0" err="1"/>
              <a:t>measuring</a:t>
            </a:r>
            <a:r>
              <a:rPr lang="fr-CA" dirty="0"/>
              <a:t> </a:t>
            </a:r>
            <a:r>
              <a:rPr lang="fr-CA" dirty="0" err="1"/>
              <a:t>efficiency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1: Monitor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Gather</a:t>
            </a:r>
            <a:r>
              <a:rPr lang="fr-CA" dirty="0"/>
              <a:t> data to </a:t>
            </a:r>
            <a:r>
              <a:rPr lang="fr-CA" dirty="0" err="1"/>
              <a:t>measure</a:t>
            </a:r>
            <a:r>
              <a:rPr lang="fr-CA" dirty="0"/>
              <a:t> </a:t>
            </a:r>
            <a:r>
              <a:rPr lang="fr-CA" dirty="0" err="1"/>
              <a:t>efficiency</a:t>
            </a:r>
            <a:endParaRPr lang="fr-CA" dirty="0"/>
          </a:p>
          <a:p>
            <a:endParaRPr lang="fr-CA" dirty="0"/>
          </a:p>
          <a:p>
            <a:r>
              <a:rPr lang="fr-CA" dirty="0"/>
              <a:t>Entry-to-practice </a:t>
            </a:r>
            <a:r>
              <a:rPr lang="fr-CA" dirty="0" err="1"/>
              <a:t>examination</a:t>
            </a:r>
            <a:r>
              <a:rPr lang="fr-CA" dirty="0"/>
              <a:t>: </a:t>
            </a:r>
            <a:r>
              <a:rPr lang="fr-CA" dirty="0" err="1"/>
              <a:t>weaknesses</a:t>
            </a:r>
            <a:r>
              <a:rPr lang="fr-CA" dirty="0"/>
              <a:t> of candidates</a:t>
            </a:r>
          </a:p>
          <a:p>
            <a:pPr lvl="1"/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educational</a:t>
            </a:r>
            <a:r>
              <a:rPr lang="fr-CA" dirty="0"/>
              <a:t> programs</a:t>
            </a:r>
          </a:p>
          <a:p>
            <a:pPr lvl="1"/>
            <a:r>
              <a:rPr lang="fr-CA" dirty="0"/>
              <a:t>Plan </a:t>
            </a:r>
            <a:r>
              <a:rPr lang="fr-CA" dirty="0" err="1"/>
              <a:t>continuing</a:t>
            </a:r>
            <a:r>
              <a:rPr lang="fr-CA" dirty="0"/>
              <a:t> </a:t>
            </a:r>
            <a:r>
              <a:rPr lang="fr-CA" dirty="0" err="1"/>
              <a:t>education</a:t>
            </a:r>
            <a:endParaRPr lang="fr-CA" dirty="0"/>
          </a:p>
          <a:p>
            <a:pPr lvl="1"/>
            <a:r>
              <a:rPr lang="fr-CA" dirty="0"/>
              <a:t>Influence </a:t>
            </a:r>
            <a:r>
              <a:rPr lang="fr-CA" dirty="0" err="1"/>
              <a:t>peer</a:t>
            </a:r>
            <a:r>
              <a:rPr lang="fr-CA" dirty="0"/>
              <a:t> </a:t>
            </a:r>
            <a:r>
              <a:rPr lang="fr-CA" dirty="0" err="1"/>
              <a:t>assessment</a:t>
            </a:r>
            <a:r>
              <a:rPr lang="fr-CA" dirty="0"/>
              <a:t>/inspection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1: Monitor (</a:t>
            </a:r>
            <a:r>
              <a:rPr lang="fr-CA" dirty="0" err="1"/>
              <a:t>cont’d</a:t>
            </a:r>
            <a:r>
              <a:rPr lang="fr-CA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Peer </a:t>
            </a:r>
            <a:r>
              <a:rPr lang="fr-CA" dirty="0" err="1"/>
              <a:t>assessment</a:t>
            </a:r>
            <a:r>
              <a:rPr lang="fr-CA" dirty="0"/>
              <a:t> and discipline: </a:t>
            </a:r>
            <a:r>
              <a:rPr lang="fr-CA" dirty="0" err="1"/>
              <a:t>weaknesses</a:t>
            </a:r>
            <a:r>
              <a:rPr lang="fr-CA" dirty="0"/>
              <a:t> and complaints</a:t>
            </a:r>
          </a:p>
          <a:p>
            <a:pPr lvl="1"/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educational</a:t>
            </a:r>
            <a:r>
              <a:rPr lang="fr-CA" dirty="0"/>
              <a:t> programs</a:t>
            </a:r>
          </a:p>
          <a:p>
            <a:pPr lvl="1"/>
            <a:r>
              <a:rPr lang="fr-CA" dirty="0"/>
              <a:t>Plan </a:t>
            </a:r>
            <a:r>
              <a:rPr lang="fr-CA" dirty="0" err="1"/>
              <a:t>continuing</a:t>
            </a:r>
            <a:r>
              <a:rPr lang="fr-CA" dirty="0"/>
              <a:t> </a:t>
            </a:r>
            <a:r>
              <a:rPr lang="fr-CA" dirty="0" err="1"/>
              <a:t>education</a:t>
            </a:r>
            <a:endParaRPr lang="fr-CA" dirty="0"/>
          </a:p>
          <a:p>
            <a:pPr lvl="1"/>
            <a:r>
              <a:rPr lang="fr-CA" dirty="0"/>
              <a:t>Influence </a:t>
            </a:r>
            <a:r>
              <a:rPr lang="fr-CA" dirty="0" err="1"/>
              <a:t>peer</a:t>
            </a:r>
            <a:r>
              <a:rPr lang="fr-CA" dirty="0"/>
              <a:t> </a:t>
            </a:r>
            <a:r>
              <a:rPr lang="fr-CA" dirty="0" err="1"/>
              <a:t>assessment</a:t>
            </a:r>
            <a:r>
              <a:rPr lang="fr-CA" dirty="0"/>
              <a:t>/inspection</a:t>
            </a:r>
            <a:endParaRPr lang="fr-FR" dirty="0"/>
          </a:p>
          <a:p>
            <a:pPr lvl="1"/>
            <a:r>
              <a:rPr lang="fr-CA" dirty="0"/>
              <a:t>Inspire communications to </a:t>
            </a:r>
            <a:r>
              <a:rPr lang="fr-CA" dirty="0" err="1"/>
              <a:t>registrants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2: Monitor trends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Did</a:t>
            </a:r>
            <a:r>
              <a:rPr lang="fr-CA" dirty="0"/>
              <a:t> </a:t>
            </a:r>
            <a:r>
              <a:rPr lang="fr-CA" dirty="0" err="1"/>
              <a:t>our</a:t>
            </a:r>
            <a:r>
              <a:rPr lang="fr-CA" dirty="0"/>
              <a:t> actions help </a:t>
            </a:r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registrants</a:t>
            </a:r>
            <a:r>
              <a:rPr lang="fr-CA" dirty="0"/>
              <a:t>/candidates </a:t>
            </a:r>
            <a:r>
              <a:rPr lang="fr-CA" dirty="0" err="1"/>
              <a:t>results</a:t>
            </a:r>
            <a:r>
              <a:rPr lang="fr-CA" dirty="0"/>
              <a:t>?</a:t>
            </a:r>
          </a:p>
          <a:p>
            <a:r>
              <a:rPr lang="fr-CA" dirty="0" err="1"/>
              <a:t>What</a:t>
            </a:r>
            <a:r>
              <a:rPr lang="fr-CA" dirty="0"/>
              <a:t> new actions do </a:t>
            </a:r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need</a:t>
            </a:r>
            <a:r>
              <a:rPr lang="fr-CA" dirty="0"/>
              <a:t> to </a:t>
            </a:r>
            <a:r>
              <a:rPr lang="fr-CA" dirty="0" err="1"/>
              <a:t>undertake</a:t>
            </a:r>
            <a:r>
              <a:rPr lang="fr-CA" dirty="0"/>
              <a:t>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3: Go back to </a:t>
            </a:r>
            <a:r>
              <a:rPr lang="fr-CA" dirty="0" err="1"/>
              <a:t>rule</a:t>
            </a:r>
            <a:r>
              <a:rPr lang="fr-CA" dirty="0"/>
              <a:t> </a:t>
            </a:r>
            <a:r>
              <a:rPr lang="fr-CA" dirty="0" err="1"/>
              <a:t>number</a:t>
            </a:r>
            <a:r>
              <a:rPr lang="fr-CA" dirty="0"/>
              <a:t> 1</a:t>
            </a:r>
            <a:endParaRPr lang="fr-FR" dirty="0"/>
          </a:p>
        </p:txBody>
      </p:sp>
      <p:sp>
        <p:nvSpPr>
          <p:cNvPr id="4" name="Flèche courbée vers le haut 3"/>
          <p:cNvSpPr/>
          <p:nvPr/>
        </p:nvSpPr>
        <p:spPr>
          <a:xfrm>
            <a:off x="4211960" y="4653136"/>
            <a:ext cx="1008112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e bas 4"/>
          <p:cNvSpPr/>
          <p:nvPr/>
        </p:nvSpPr>
        <p:spPr>
          <a:xfrm>
            <a:off x="4211960" y="2852936"/>
            <a:ext cx="108012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832" y="3789040"/>
            <a:ext cx="133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Monitor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076056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Monitor trends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not a </a:t>
            </a:r>
            <a:r>
              <a:rPr lang="fr-CA" dirty="0" err="1"/>
              <a:t>matter</a:t>
            </a:r>
            <a:r>
              <a:rPr lang="fr-CA" dirty="0"/>
              <a:t> of </a:t>
            </a:r>
            <a:r>
              <a:rPr lang="fr-CA" dirty="0" err="1"/>
              <a:t>numbers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Responsiveness</a:t>
            </a:r>
            <a:r>
              <a:rPr lang="fr-CA" dirty="0"/>
              <a:t> to </a:t>
            </a:r>
            <a:r>
              <a:rPr lang="fr-CA" dirty="0" err="1"/>
              <a:t>current</a:t>
            </a:r>
            <a:r>
              <a:rPr lang="fr-CA" dirty="0"/>
              <a:t> social </a:t>
            </a:r>
            <a:r>
              <a:rPr lang="fr-CA" dirty="0" err="1"/>
              <a:t>concerns</a:t>
            </a:r>
            <a:endParaRPr lang="fr-CA" dirty="0"/>
          </a:p>
          <a:p>
            <a:endParaRPr lang="fr-CA" dirty="0"/>
          </a:p>
          <a:p>
            <a:r>
              <a:rPr lang="fr-CA" dirty="0"/>
              <a:t>Public </a:t>
            </a:r>
            <a:r>
              <a:rPr lang="fr-CA" dirty="0" err="1"/>
              <a:t>appreciation</a:t>
            </a:r>
            <a:r>
              <a:rPr lang="fr-CA" dirty="0"/>
              <a:t> of the </a:t>
            </a:r>
            <a:r>
              <a:rPr lang="fr-CA" dirty="0" err="1"/>
              <a:t>regulator’s</a:t>
            </a:r>
            <a:r>
              <a:rPr lang="fr-CA" dirty="0"/>
              <a:t> performance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343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How do we measure effective regulation?</vt:lpstr>
      <vt:lpstr>Roles of a regulator</vt:lpstr>
      <vt:lpstr>Rules determined by government</vt:lpstr>
      <vt:lpstr>3 rules for measuring efficiency</vt:lpstr>
      <vt:lpstr>Rule number 1: Monitor</vt:lpstr>
      <vt:lpstr>Rule number 1: Monitor (cont’d)</vt:lpstr>
      <vt:lpstr>Rule number 2: Monitor trends</vt:lpstr>
      <vt:lpstr>Rule number 3: Go back to rule number 1</vt:lpstr>
      <vt:lpstr>When it is not a matter of numbers</vt:lpstr>
      <vt:lpstr>I already told you to go back to rule number 1!  MONITOR</vt:lpstr>
      <vt:lpstr>Make the abstract concrete</vt:lpstr>
      <vt:lpstr>Financial accountability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measure effective regulation?</dc:title>
  <dc:creator>Philippe Larivière</dc:creator>
  <cp:lastModifiedBy>Donna Cohen</cp:lastModifiedBy>
  <cp:revision>3</cp:revision>
  <dcterms:created xsi:type="dcterms:W3CDTF">2021-11-19T19:30:15Z</dcterms:created>
  <dcterms:modified xsi:type="dcterms:W3CDTF">2021-12-21T04:56:08Z</dcterms:modified>
</cp:coreProperties>
</file>